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0" r:id="rId3"/>
    <p:sldId id="259" r:id="rId4"/>
    <p:sldId id="264" r:id="rId5"/>
    <p:sldId id="261" r:id="rId6"/>
    <p:sldId id="263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460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472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492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681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5328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9570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3376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397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003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958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242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2989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606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2232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625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9065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3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249984C-B7F4-4FAB-92EB-2EDCD310275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77D2E3A-4D10-4853-BB48-E19496E750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110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395417"/>
            <a:ext cx="9144000" cy="1409314"/>
          </a:xfrm>
        </p:spPr>
        <p:txBody>
          <a:bodyPr/>
          <a:lstStyle/>
          <a:p>
            <a:pPr algn="ctr"/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SERVICE GESTION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15637" y="2084172"/>
            <a:ext cx="10672494" cy="4604952"/>
          </a:xfrm>
        </p:spPr>
        <p:txBody>
          <a:bodyPr>
            <a:noAutofit/>
          </a:bodyPr>
          <a:lstStyle/>
          <a:p>
            <a:r>
              <a:rPr lang="fr-FR" sz="2800" dirty="0" smtClean="0"/>
              <a:t>Budget général</a:t>
            </a:r>
          </a:p>
          <a:p>
            <a:r>
              <a:rPr lang="fr-FR" sz="2800" dirty="0" smtClean="0"/>
              <a:t>Gestion des personnels de service</a:t>
            </a:r>
          </a:p>
          <a:p>
            <a:r>
              <a:rPr lang="fr-FR" sz="2800" dirty="0" smtClean="0"/>
              <a:t>Gestion matérielle</a:t>
            </a:r>
          </a:p>
          <a:p>
            <a:r>
              <a:rPr lang="fr-FR" sz="2800" dirty="0" smtClean="0"/>
              <a:t>Gestion de la demi pension</a:t>
            </a:r>
          </a:p>
          <a:p>
            <a:r>
              <a:rPr lang="fr-FR" sz="2800" dirty="0" smtClean="0"/>
              <a:t>Aides financières</a:t>
            </a:r>
          </a:p>
          <a:p>
            <a:r>
              <a:rPr lang="fr-FR" sz="2800" dirty="0" smtClean="0"/>
              <a:t>Gestion de la sécurité</a:t>
            </a:r>
          </a:p>
          <a:p>
            <a:r>
              <a:rPr lang="fr-FR" sz="2800" dirty="0" smtClean="0"/>
              <a:t>Avec secrétaire du collège et sous l’autorité du chef d’établissement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35137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4315" y="164880"/>
            <a:ext cx="10870298" cy="1280890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GESTION DES PERSONNELS DE SERVICE</a:t>
            </a:r>
            <a:b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GESTION MATERIELLE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74262" y="1321540"/>
            <a:ext cx="5008258" cy="3855309"/>
          </a:xfrm>
        </p:spPr>
        <p:txBody>
          <a:bodyPr>
            <a:noAutofit/>
          </a:bodyPr>
          <a:lstStyle/>
          <a:p>
            <a:r>
              <a:rPr lang="fr-FR" sz="2800" dirty="0" smtClean="0"/>
              <a:t>2 cuisiniers</a:t>
            </a:r>
          </a:p>
          <a:p>
            <a:r>
              <a:rPr lang="fr-FR" sz="2800" dirty="0" smtClean="0"/>
              <a:t>1 apprenti cuisine service</a:t>
            </a:r>
          </a:p>
          <a:p>
            <a:r>
              <a:rPr lang="fr-FR" sz="2800" dirty="0" smtClean="0"/>
              <a:t>1 agent de maintenance</a:t>
            </a:r>
          </a:p>
          <a:p>
            <a:r>
              <a:rPr lang="fr-FR" sz="2800" dirty="0" smtClean="0"/>
              <a:t>6 agents polyvalents </a:t>
            </a:r>
          </a:p>
          <a:p>
            <a:r>
              <a:rPr lang="fr-FR" sz="2800" dirty="0" smtClean="0"/>
              <a:t>Bâtiment de 2010 </a:t>
            </a:r>
          </a:p>
          <a:p>
            <a:r>
              <a:rPr lang="fr-FR" sz="2800" dirty="0" smtClean="0"/>
              <a:t>Bien équipé et entretenu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790" y="4852336"/>
            <a:ext cx="3283492" cy="1750344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781" y="1595966"/>
            <a:ext cx="3477002" cy="2059604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" y="1101509"/>
            <a:ext cx="2324100" cy="2209800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871" y="4346586"/>
            <a:ext cx="1962150" cy="2066925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379400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97019" y="401688"/>
            <a:ext cx="7398326" cy="1056409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GESTION CANTINE SCOLAIRE:</a:t>
            </a:r>
            <a:b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C’est l’application de normes …</a:t>
            </a:r>
            <a:b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fr-FR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1849" y="1252151"/>
            <a:ext cx="11444416" cy="5025081"/>
          </a:xfrm>
        </p:spPr>
        <p:txBody>
          <a:bodyPr>
            <a:noAutofit/>
          </a:bodyPr>
          <a:lstStyle/>
          <a:p>
            <a:endParaRPr lang="fr-FR" sz="2800" dirty="0" smtClean="0"/>
          </a:p>
          <a:p>
            <a:r>
              <a:rPr lang="fr-FR" sz="2800" dirty="0"/>
              <a:t>Application normes d’hygiène : </a:t>
            </a:r>
            <a:r>
              <a:rPr lang="fr-FR" sz="2800" b="1" dirty="0" smtClean="0"/>
              <a:t>PMS</a:t>
            </a:r>
            <a:r>
              <a:rPr lang="fr-FR" sz="2800" dirty="0" smtClean="0"/>
              <a:t> (ex </a:t>
            </a:r>
            <a:r>
              <a:rPr lang="fr-FR" sz="2800" dirty="0"/>
              <a:t>: traçabilité de </a:t>
            </a:r>
            <a:r>
              <a:rPr lang="fr-FR" sz="2800" dirty="0" smtClean="0"/>
              <a:t>préparations, analyses alimentaires par </a:t>
            </a:r>
            <a:r>
              <a:rPr lang="fr-FR" sz="2800" dirty="0" err="1" smtClean="0"/>
              <a:t>Terrana</a:t>
            </a:r>
            <a:r>
              <a:rPr lang="fr-FR" sz="2800" dirty="0" smtClean="0"/>
              <a:t>)</a:t>
            </a:r>
            <a:endParaRPr lang="fr-FR" sz="2800" dirty="0"/>
          </a:p>
          <a:p>
            <a:r>
              <a:rPr lang="fr-FR" sz="2800" dirty="0" smtClean="0"/>
              <a:t>Application de règles d’achats : </a:t>
            </a:r>
            <a:r>
              <a:rPr lang="fr-FR" sz="2800" b="1" dirty="0" smtClean="0"/>
              <a:t>EGALIM </a:t>
            </a:r>
          </a:p>
          <a:p>
            <a:r>
              <a:rPr lang="fr-FR" sz="2800" dirty="0" smtClean="0"/>
              <a:t>Application des règles d’équilibre alimentaire : </a:t>
            </a:r>
            <a:r>
              <a:rPr lang="fr-FR" sz="2800" b="1" dirty="0" smtClean="0"/>
              <a:t>GEMRCN</a:t>
            </a:r>
            <a:r>
              <a:rPr lang="fr-FR" sz="2800" dirty="0" smtClean="0"/>
              <a:t> (fréquences et grammages)</a:t>
            </a:r>
          </a:p>
          <a:p>
            <a:r>
              <a:rPr lang="fr-FR" sz="2800" b="1" dirty="0" smtClean="0"/>
              <a:t>Contraintes de coûts </a:t>
            </a:r>
            <a:r>
              <a:rPr lang="fr-FR" sz="2800" dirty="0" smtClean="0"/>
              <a:t>: un repas coûte réellement 11 € ; facturé aux familles : entre 0,53 € et 3,62 €</a:t>
            </a:r>
          </a:p>
          <a:p>
            <a:r>
              <a:rPr lang="fr-FR" sz="2800" b="1" dirty="0" smtClean="0"/>
              <a:t>Des contraintes de livraisons </a:t>
            </a:r>
            <a:r>
              <a:rPr lang="fr-FR" sz="2800" dirty="0" smtClean="0"/>
              <a:t>(dates/horaires…)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32"/>
            <a:ext cx="2769394" cy="1821519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9773" y="5033530"/>
            <a:ext cx="2068341" cy="1921259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964" y="97576"/>
            <a:ext cx="1962150" cy="174307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86107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05510" y="556212"/>
            <a:ext cx="8881326" cy="1056409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GESTION CANTINE SCOLAIRE</a:t>
            </a:r>
            <a:br>
              <a:rPr lang="fr-FR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C’est aussi, un bon moment grâce à…</a:t>
            </a:r>
            <a:br>
              <a:rPr lang="fr-FR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b="1" dirty="0" smtClean="0"/>
              <a:t/>
            </a:r>
            <a:br>
              <a:rPr lang="fr-FR" b="1" dirty="0" smtClean="0"/>
            </a:b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9135" y="2068407"/>
            <a:ext cx="12261717" cy="300905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800" dirty="0"/>
          </a:p>
          <a:p>
            <a:r>
              <a:rPr lang="fr-FR" sz="2000" dirty="0" smtClean="0"/>
              <a:t>Une équipe qualifiée et sérieuse : 2 cuisiniers pro et des aides cuisine</a:t>
            </a:r>
          </a:p>
          <a:p>
            <a:r>
              <a:rPr lang="fr-FR" sz="2000" dirty="0" smtClean="0"/>
              <a:t> Fabrication-transformation sur place (ex: purée, lasagnes…)</a:t>
            </a:r>
          </a:p>
          <a:p>
            <a:r>
              <a:rPr lang="fr-FR" sz="2000" dirty="0" smtClean="0"/>
              <a:t>Système de self collaboratif : choix, autonomie, responsabilité</a:t>
            </a:r>
            <a:r>
              <a:rPr lang="fr-FR" sz="2000" dirty="0"/>
              <a:t> </a:t>
            </a:r>
            <a:r>
              <a:rPr lang="fr-FR" sz="2000" dirty="0" smtClean="0"/>
              <a:t>pour lutter contre le gaspillage </a:t>
            </a:r>
          </a:p>
          <a:p>
            <a:r>
              <a:rPr lang="fr-FR" sz="2000" dirty="0" smtClean="0"/>
              <a:t>Un investissement matériel du CD63 (nouveaux matériels pour 75 000 € été 2026)</a:t>
            </a:r>
            <a:endParaRPr lang="fr-FR" sz="2000" dirty="0"/>
          </a:p>
          <a:p>
            <a:r>
              <a:rPr lang="fr-FR" sz="2000" dirty="0" smtClean="0"/>
              <a:t>Près de 40% des denrées achetées en local AGRILOCAL</a:t>
            </a:r>
          </a:p>
          <a:p>
            <a:endParaRPr lang="fr-FR" dirty="0"/>
          </a:p>
          <a:p>
            <a:endParaRPr lang="fr-FR" sz="2000" dirty="0" smtClean="0"/>
          </a:p>
          <a:p>
            <a:endParaRPr lang="fr-FR" sz="2000" dirty="0" smtClean="0"/>
          </a:p>
          <a:p>
            <a:pPr marL="0" indent="0" algn="ctr">
              <a:buNone/>
            </a:pPr>
            <a:r>
              <a:rPr lang="fr-FR" sz="2000" b="1" dirty="0" smtClean="0"/>
              <a:t>TOUS LES ELEVES MANGENT AU SELF</a:t>
            </a:r>
            <a:endParaRPr lang="fr-FR" sz="2000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819"/>
            <a:ext cx="1952368" cy="179713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479" y="4549532"/>
            <a:ext cx="2526829" cy="2189620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3733" y="3856823"/>
            <a:ext cx="2965926" cy="2175366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3392" y="987158"/>
            <a:ext cx="1496197" cy="1735589"/>
          </a:xfrm>
          <a:prstGeom prst="rect">
            <a:avLst/>
          </a:prstGeom>
          <a:effectLst>
            <a:softEdge rad="152400"/>
          </a:effectLst>
        </p:spPr>
      </p:pic>
    </p:spTree>
    <p:extLst>
      <p:ext uri="{BB962C8B-B14F-4D97-AF65-F5344CB8AC3E}">
        <p14:creationId xmlns:p14="http://schemas.microsoft.com/office/powerpoint/2010/main" val="22788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56718" y="127412"/>
            <a:ext cx="7008787" cy="128089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FACTURATION DEMI PENSION,</a:t>
            </a:r>
            <a:b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 VOYAGE…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7019" y="2461017"/>
            <a:ext cx="12034982" cy="4189166"/>
          </a:xfrm>
          <a:solidFill>
            <a:schemeClr val="tx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fr-FR" sz="2800" dirty="0" smtClean="0"/>
              <a:t>Facture cantine au trimestre, envoyée sur </a:t>
            </a:r>
            <a:r>
              <a:rPr lang="fr-FR" sz="2800" dirty="0" err="1" smtClean="0"/>
              <a:t>mel</a:t>
            </a:r>
            <a:r>
              <a:rPr lang="fr-FR" sz="2800" dirty="0" smtClean="0"/>
              <a:t> personnel « opale »</a:t>
            </a:r>
          </a:p>
          <a:p>
            <a:r>
              <a:rPr lang="fr-FR" sz="2800" dirty="0"/>
              <a:t>I</a:t>
            </a:r>
            <a:r>
              <a:rPr lang="fr-FR" sz="2800" dirty="0" smtClean="0"/>
              <a:t>nformation sur ENT au moment de l’envoi des factures</a:t>
            </a:r>
          </a:p>
          <a:p>
            <a:r>
              <a:rPr lang="fr-FR" sz="2800" dirty="0"/>
              <a:t>Paiement dématérialisé à privilégier </a:t>
            </a:r>
            <a:endParaRPr lang="fr-FR" sz="2800" dirty="0" smtClean="0"/>
          </a:p>
          <a:p>
            <a:r>
              <a:rPr lang="fr-FR" sz="2800" dirty="0" smtClean="0"/>
              <a:t>1 facture aux vacances d’automne</a:t>
            </a:r>
          </a:p>
          <a:p>
            <a:r>
              <a:rPr lang="fr-FR" sz="2800" dirty="0" smtClean="0"/>
              <a:t>1 facture aux vacances de février</a:t>
            </a:r>
          </a:p>
          <a:p>
            <a:r>
              <a:rPr lang="fr-FR" sz="2800" dirty="0" smtClean="0"/>
              <a:t>1 facture après les vacances de printemps</a:t>
            </a:r>
          </a:p>
          <a:p>
            <a:endParaRPr lang="fr-FR" sz="2800" dirty="0" smtClean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505" y="4220035"/>
            <a:ext cx="2343150" cy="2095500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727"/>
            <a:ext cx="2556718" cy="20065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5112" y="498323"/>
            <a:ext cx="2263543" cy="1570622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279815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43281" y="66530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AIDES FINANCIERES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9557" y="2133600"/>
            <a:ext cx="11035056" cy="3122141"/>
          </a:xfrm>
        </p:spPr>
        <p:txBody>
          <a:bodyPr>
            <a:normAutofit lnSpcReduction="10000"/>
          </a:bodyPr>
          <a:lstStyle/>
          <a:p>
            <a:r>
              <a:rPr lang="fr-FR" sz="3000" dirty="0" smtClean="0"/>
              <a:t> Tarification solidaire CD63 </a:t>
            </a:r>
          </a:p>
          <a:p>
            <a:endParaRPr lang="fr-FR" sz="3000" dirty="0" smtClean="0"/>
          </a:p>
          <a:p>
            <a:r>
              <a:rPr lang="fr-FR" sz="3000" dirty="0" smtClean="0"/>
              <a:t>Bourses nationales </a:t>
            </a:r>
          </a:p>
          <a:p>
            <a:endParaRPr lang="fr-FR" sz="3000" dirty="0" smtClean="0"/>
          </a:p>
          <a:p>
            <a:r>
              <a:rPr lang="fr-FR" sz="3000" dirty="0" smtClean="0"/>
              <a:t>Fonds social interne au collège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048" y="3722255"/>
            <a:ext cx="2898225" cy="2236130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508" y="1741342"/>
            <a:ext cx="5328599" cy="1565276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303009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35044" y="500543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GESTION DE LA SECURITE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781433"/>
            <a:ext cx="11757890" cy="2858530"/>
          </a:xfrm>
        </p:spPr>
        <p:txBody>
          <a:bodyPr>
            <a:normAutofit/>
          </a:bodyPr>
          <a:lstStyle/>
          <a:p>
            <a:r>
              <a:rPr lang="fr-FR" sz="2800" dirty="0" smtClean="0"/>
              <a:t>Consignes affichées dans chaque local et lues avec les enseignants</a:t>
            </a:r>
          </a:p>
          <a:p>
            <a:r>
              <a:rPr lang="fr-FR" sz="2800" dirty="0" smtClean="0"/>
              <a:t>Exercice évacuation incendie jeudi 10.09.26</a:t>
            </a:r>
          </a:p>
          <a:p>
            <a:r>
              <a:rPr lang="fr-FR" sz="2800" dirty="0" smtClean="0"/>
              <a:t>Exercice confinement risque majeur (météo) vendredi 11.09.26</a:t>
            </a:r>
          </a:p>
          <a:p>
            <a:r>
              <a:rPr lang="fr-FR" sz="2800" dirty="0" smtClean="0"/>
              <a:t>Autres exercices en cours d’année (départementaux…)</a:t>
            </a:r>
            <a:endParaRPr lang="fr-FR" sz="2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2983" y="2104"/>
            <a:ext cx="2026882" cy="213149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7188" y="5053227"/>
            <a:ext cx="2257425" cy="1543050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754" y="4685938"/>
            <a:ext cx="2254827" cy="207546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02905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cteur">
  <a:themeElements>
    <a:clrScheme name="Secteu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eu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eu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203</TotalTime>
  <Words>260</Words>
  <Application>Microsoft Office PowerPoint</Application>
  <PresentationFormat>Grand écran</PresentationFormat>
  <Paragraphs>51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0" baseType="lpstr">
      <vt:lpstr>Century Gothic</vt:lpstr>
      <vt:lpstr>Wingdings 3</vt:lpstr>
      <vt:lpstr>Secteur</vt:lpstr>
      <vt:lpstr>SERVICE GESTION</vt:lpstr>
      <vt:lpstr>GESTION DES PERSONNELS DE SERVICE GESTION MATERIELLE</vt:lpstr>
      <vt:lpstr>GESTION CANTINE SCOLAIRE: C’est l’application de normes … </vt:lpstr>
      <vt:lpstr>GESTION CANTINE SCOLAIRE C’est aussi, un bon moment grâce à…  </vt:lpstr>
      <vt:lpstr>FACTURATION DEMI PENSION,  VOYAGE…</vt:lpstr>
      <vt:lpstr>AIDES FINANCIERES</vt:lpstr>
      <vt:lpstr>GESTION DE LA SECURITE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GESTION MATERIELLE</dc:title>
  <dc:creator>intendance1</dc:creator>
  <cp:lastModifiedBy>principal</cp:lastModifiedBy>
  <cp:revision>30</cp:revision>
  <dcterms:created xsi:type="dcterms:W3CDTF">2025-09-11T09:05:06Z</dcterms:created>
  <dcterms:modified xsi:type="dcterms:W3CDTF">2026-09-11T16:52:09Z</dcterms:modified>
</cp:coreProperties>
</file>