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77" r:id="rId8"/>
    <p:sldId id="264" r:id="rId9"/>
    <p:sldId id="267" r:id="rId10"/>
    <p:sldId id="268" r:id="rId11"/>
    <p:sldId id="269" r:id="rId12"/>
    <p:sldId id="271" r:id="rId13"/>
    <p:sldId id="272" r:id="rId14"/>
    <p:sldId id="273" r:id="rId15"/>
    <p:sldId id="266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22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64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86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1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67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2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27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2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021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3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79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321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onnect.education.gouv.fr/" TargetMode="External"/><Relationship Id="rId2" Type="http://schemas.openxmlformats.org/officeDocument/2006/relationships/hyperlink" Target="https://anna-garcin-mayade-pontgibaud.ent.auvergnerhonealpes.f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nna-garcin-mayade-pontgibaud.ent.auvergnerhonealpes.fr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Réunion parents-professeurs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Classes de 3</a:t>
            </a:r>
            <a:r>
              <a:rPr lang="fr-FR" baseline="30000" dirty="0" smtClean="0"/>
              <a:t>ème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642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Personnels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Principal</a:t>
            </a:r>
          </a:p>
          <a:p>
            <a:r>
              <a:rPr lang="fr-FR" sz="2400" dirty="0"/>
              <a:t>CPE </a:t>
            </a:r>
            <a:r>
              <a:rPr lang="fr-FR" sz="2400" dirty="0" smtClean="0"/>
              <a:t>(M. </a:t>
            </a:r>
            <a:r>
              <a:rPr lang="fr-FR" sz="2400" dirty="0" err="1" smtClean="0"/>
              <a:t>Breuillard</a:t>
            </a:r>
            <a:r>
              <a:rPr lang="fr-FR" sz="2400" dirty="0" smtClean="0"/>
              <a:t>)+ </a:t>
            </a:r>
            <a:r>
              <a:rPr lang="fr-FR" sz="2400" dirty="0"/>
              <a:t>équipe AED (4) &amp; AESH </a:t>
            </a:r>
            <a:r>
              <a:rPr lang="fr-FR" sz="2400" dirty="0" smtClean="0"/>
              <a:t>(4) </a:t>
            </a:r>
            <a:r>
              <a:rPr lang="fr-FR" sz="2400" dirty="0" smtClean="0"/>
              <a:t>: Vie </a:t>
            </a:r>
            <a:r>
              <a:rPr lang="fr-FR" sz="2400" dirty="0"/>
              <a:t>scolaire, RI, sorties, carnet, </a:t>
            </a:r>
            <a:endParaRPr lang="fr-FR" sz="2400" dirty="0" smtClean="0"/>
          </a:p>
          <a:p>
            <a:r>
              <a:rPr lang="fr-FR" sz="2400" dirty="0" smtClean="0"/>
              <a:t>Secrétariat direction  : </a:t>
            </a:r>
            <a:r>
              <a:rPr lang="fr-FR" sz="2400" dirty="0"/>
              <a:t>Mme </a:t>
            </a:r>
            <a:r>
              <a:rPr lang="fr-FR" sz="2400" dirty="0" err="1" smtClean="0"/>
              <a:t>Jagoueix</a:t>
            </a:r>
            <a:r>
              <a:rPr lang="fr-FR" sz="2400" dirty="0" smtClean="0"/>
              <a:t> / Mme </a:t>
            </a:r>
            <a:r>
              <a:rPr lang="fr-FR" sz="2400" dirty="0" err="1" smtClean="0"/>
              <a:t>Maubon</a:t>
            </a:r>
            <a:endParaRPr lang="fr-FR" sz="2400" dirty="0" smtClean="0"/>
          </a:p>
          <a:p>
            <a:r>
              <a:rPr lang="fr-FR" sz="2400" dirty="0" smtClean="0"/>
              <a:t>Infirmière scolaire : </a:t>
            </a:r>
            <a:r>
              <a:rPr lang="fr-FR" sz="2400" dirty="0"/>
              <a:t>Mme Bruges : PAI, PAP, aménagement (examens</a:t>
            </a:r>
            <a:r>
              <a:rPr lang="fr-FR" sz="2400" dirty="0" smtClean="0"/>
              <a:t>)</a:t>
            </a:r>
          </a:p>
          <a:p>
            <a:r>
              <a:rPr lang="fr-FR" sz="2400" dirty="0" smtClean="0"/>
              <a:t>Gestionnaire : Mme Nattes </a:t>
            </a:r>
            <a:r>
              <a:rPr lang="fr-FR" sz="2400" dirty="0"/>
              <a:t>+ 8 agents : tarification solidaire (cantine &amp; transport), mensualisations &amp; échéanciers, fonds sociaux, virements, télépaiements, chèque, </a:t>
            </a:r>
            <a:r>
              <a:rPr lang="fr-FR" sz="2400" dirty="0" smtClean="0"/>
              <a:t>liquide</a:t>
            </a:r>
          </a:p>
          <a:p>
            <a:r>
              <a:rPr lang="fr-FR" sz="2400" dirty="0" smtClean="0"/>
              <a:t>24 </a:t>
            </a:r>
            <a:r>
              <a:rPr lang="fr-FR" sz="2400" dirty="0" smtClean="0"/>
              <a:t>enseignants</a:t>
            </a:r>
          </a:p>
          <a:p>
            <a:r>
              <a:rPr lang="fr-FR" sz="2400" dirty="0"/>
              <a:t>Personnel médico social : </a:t>
            </a:r>
            <a:r>
              <a:rPr lang="fr-FR" sz="2400" dirty="0" smtClean="0"/>
              <a:t>pas d’AS, </a:t>
            </a:r>
            <a:r>
              <a:rPr lang="fr-FR" sz="2400" dirty="0"/>
              <a:t>MS (à la demande), </a:t>
            </a:r>
            <a:r>
              <a:rPr lang="fr-FR" sz="2400" dirty="0" err="1"/>
              <a:t>PsyEN</a:t>
            </a:r>
            <a:r>
              <a:rPr lang="fr-FR" sz="2400" dirty="0"/>
              <a:t> Mme </a:t>
            </a:r>
            <a:r>
              <a:rPr lang="fr-FR" sz="2400" dirty="0" err="1"/>
              <a:t>Villate</a:t>
            </a:r>
            <a:r>
              <a:rPr lang="fr-FR" sz="2400" dirty="0"/>
              <a:t> : mardi </a:t>
            </a:r>
            <a:r>
              <a:rPr lang="fr-FR" sz="2400" dirty="0" err="1"/>
              <a:t>ap.midi</a:t>
            </a:r>
            <a:r>
              <a:rPr lang="fr-FR" sz="2400" dirty="0"/>
              <a:t>(Cahier RDV CPE)</a:t>
            </a:r>
          </a:p>
        </p:txBody>
      </p:sp>
    </p:spTree>
    <p:extLst>
      <p:ext uri="{BB962C8B-B14F-4D97-AF65-F5344CB8AC3E}">
        <p14:creationId xmlns:p14="http://schemas.microsoft.com/office/powerpoint/2010/main" val="674495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Effectifs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Rentrée Positive : présence de </a:t>
            </a:r>
            <a:r>
              <a:rPr lang="fr-FR" dirty="0" smtClean="0"/>
              <a:t>tous dès </a:t>
            </a:r>
            <a:r>
              <a:rPr lang="fr-FR" dirty="0" smtClean="0"/>
              <a:t>le début</a:t>
            </a:r>
          </a:p>
          <a:p>
            <a:r>
              <a:rPr lang="fr-FR" dirty="0"/>
              <a:t>Effectifs : 3 classes </a:t>
            </a:r>
            <a:r>
              <a:rPr lang="fr-FR" dirty="0" smtClean="0"/>
              <a:t>3° </a:t>
            </a:r>
            <a:r>
              <a:rPr lang="fr-FR" dirty="0"/>
              <a:t>: </a:t>
            </a:r>
            <a:r>
              <a:rPr lang="fr-FR" dirty="0" smtClean="0"/>
              <a:t>26 </a:t>
            </a:r>
            <a:r>
              <a:rPr lang="fr-FR" dirty="0" smtClean="0"/>
              <a:t>élèves /classe</a:t>
            </a:r>
            <a:r>
              <a:rPr lang="fr-FR" dirty="0"/>
              <a:t>, tous </a:t>
            </a:r>
            <a:r>
              <a:rPr lang="fr-FR" dirty="0" smtClean="0"/>
              <a:t>DP, Total : 78</a:t>
            </a:r>
            <a:endParaRPr lang="fr-FR" dirty="0"/>
          </a:p>
          <a:p>
            <a:r>
              <a:rPr lang="fr-FR" dirty="0"/>
              <a:t>Reste : 3 classes </a:t>
            </a:r>
            <a:r>
              <a:rPr lang="fr-FR" dirty="0" smtClean="0"/>
              <a:t>6° (</a:t>
            </a:r>
            <a:r>
              <a:rPr lang="fr-FR" dirty="0" smtClean="0"/>
              <a:t>78 </a:t>
            </a:r>
            <a:r>
              <a:rPr lang="fr-FR" dirty="0" err="1"/>
              <a:t>él</a:t>
            </a:r>
            <a:r>
              <a:rPr lang="fr-FR" dirty="0"/>
              <a:t>), 3 classes de </a:t>
            </a:r>
            <a:r>
              <a:rPr lang="fr-FR" dirty="0" smtClean="0"/>
              <a:t>5° </a:t>
            </a:r>
            <a:r>
              <a:rPr lang="fr-FR" dirty="0" smtClean="0"/>
              <a:t>(72 </a:t>
            </a:r>
            <a:r>
              <a:rPr lang="fr-FR" dirty="0" err="1"/>
              <a:t>él</a:t>
            </a:r>
            <a:r>
              <a:rPr lang="fr-FR" dirty="0"/>
              <a:t>.), 3 classes de </a:t>
            </a:r>
            <a:r>
              <a:rPr lang="fr-FR" dirty="0" smtClean="0"/>
              <a:t>4° </a:t>
            </a:r>
            <a:r>
              <a:rPr lang="fr-FR" dirty="0" smtClean="0"/>
              <a:t>(88 </a:t>
            </a:r>
            <a:r>
              <a:rPr lang="fr-FR" dirty="0" err="1"/>
              <a:t>él</a:t>
            </a:r>
            <a:r>
              <a:rPr lang="fr-FR" dirty="0"/>
              <a:t>.). Total : </a:t>
            </a:r>
            <a:r>
              <a:rPr lang="fr-FR" dirty="0" smtClean="0"/>
              <a:t>316 </a:t>
            </a:r>
            <a:r>
              <a:rPr lang="fr-FR" dirty="0"/>
              <a:t>élèves, 12 classes </a:t>
            </a:r>
            <a:endParaRPr lang="fr-FR" dirty="0" smtClean="0"/>
          </a:p>
          <a:p>
            <a:r>
              <a:rPr lang="fr-FR" dirty="0" smtClean="0"/>
              <a:t>Constitution classes : hétérogénéité niveau scolaire, mixité, option,… Pas de changement accepté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0989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EDT définitifs &amp; individualisés</a:t>
            </a:r>
            <a:br>
              <a:rPr lang="fr-FR" dirty="0" smtClean="0"/>
            </a:br>
            <a:r>
              <a:rPr lang="fr-FR" dirty="0" smtClean="0"/>
              <a:t> depuis </a:t>
            </a:r>
            <a:r>
              <a:rPr lang="fr-FR" dirty="0" smtClean="0"/>
              <a:t>14/09/2026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Programmes : 4h français, </a:t>
            </a:r>
            <a:r>
              <a:rPr lang="fr-FR" dirty="0" smtClean="0"/>
              <a:t>3.5 </a:t>
            </a:r>
            <a:r>
              <a:rPr lang="fr-FR" dirty="0" smtClean="0"/>
              <a:t>maths, 3.5h HGEMC, 3h anglais, 2.5h espagnol,3h EPS, 1hAP, 1hEM, 1.5h SVT, 1.5h PC, 1.5h Techno</a:t>
            </a:r>
          </a:p>
          <a:p>
            <a:r>
              <a:rPr lang="fr-FR" dirty="0" smtClean="0"/>
              <a:t>Moyens en plus : </a:t>
            </a:r>
            <a:r>
              <a:rPr lang="fr-FR" dirty="0" smtClean="0"/>
              <a:t>0.5 + maths, 2h </a:t>
            </a:r>
            <a:r>
              <a:rPr lang="fr-FR" dirty="0" smtClean="0"/>
              <a:t>d’allemand (avec 4</a:t>
            </a:r>
            <a:r>
              <a:rPr lang="fr-FR" dirty="0" smtClean="0"/>
              <a:t>°), </a:t>
            </a:r>
            <a:r>
              <a:rPr lang="fr-FR" dirty="0" smtClean="0"/>
              <a:t>1h </a:t>
            </a:r>
            <a:r>
              <a:rPr lang="fr-FR" dirty="0" smtClean="0"/>
              <a:t>d’éloquence dans français, 0.5h </a:t>
            </a:r>
            <a:r>
              <a:rPr lang="fr-FR" dirty="0" smtClean="0"/>
              <a:t>EPI Orientation 1</a:t>
            </a:r>
            <a:r>
              <a:rPr lang="fr-FR" baseline="30000" dirty="0" smtClean="0"/>
              <a:t>er</a:t>
            </a:r>
            <a:r>
              <a:rPr lang="fr-FR" dirty="0" smtClean="0"/>
              <a:t> semestre (mardi H8) puis RCD ou devoirs 2</a:t>
            </a:r>
            <a:r>
              <a:rPr lang="fr-FR" baseline="30000" dirty="0" smtClean="0"/>
              <a:t>ème</a:t>
            </a:r>
            <a:r>
              <a:rPr lang="fr-FR" dirty="0" smtClean="0"/>
              <a:t> semestre, 2h latin, LCE 1h d’espagnol 1</a:t>
            </a:r>
            <a:r>
              <a:rPr lang="fr-FR" baseline="30000" dirty="0" smtClean="0"/>
              <a:t>er</a:t>
            </a:r>
            <a:r>
              <a:rPr lang="fr-FR" dirty="0" smtClean="0"/>
              <a:t> semestre &amp; 1h d’anglais 2</a:t>
            </a:r>
            <a:r>
              <a:rPr lang="fr-FR" baseline="30000" dirty="0" smtClean="0"/>
              <a:t>ème</a:t>
            </a:r>
            <a:r>
              <a:rPr lang="fr-FR" dirty="0" smtClean="0"/>
              <a:t> semestre, Rugby </a:t>
            </a:r>
            <a:r>
              <a:rPr lang="fr-FR" dirty="0" smtClean="0"/>
              <a:t>nouveauté EDT </a:t>
            </a:r>
            <a:r>
              <a:rPr lang="fr-FR" dirty="0" smtClean="0"/>
              <a:t>3°</a:t>
            </a:r>
          </a:p>
          <a:p>
            <a:r>
              <a:rPr lang="fr-FR" dirty="0" smtClean="0"/>
              <a:t>Spécificités : HVC, </a:t>
            </a:r>
            <a:r>
              <a:rPr lang="fr-FR" dirty="0"/>
              <a:t>UNSS/AS lundi soir &amp; mercredi </a:t>
            </a:r>
            <a:r>
              <a:rPr lang="fr-FR" dirty="0" err="1" smtClean="0"/>
              <a:t>ap.midi</a:t>
            </a:r>
            <a:endParaRPr lang="fr-FR" dirty="0" smtClean="0"/>
          </a:p>
          <a:p>
            <a:r>
              <a:rPr lang="fr-FR" dirty="0" smtClean="0"/>
              <a:t>Volontaires clubs et ateliers à venir + DF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7567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Sécurité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Vigilance </a:t>
            </a:r>
            <a:r>
              <a:rPr lang="fr-FR" dirty="0"/>
              <a:t>parking devant collège : pour bus. Attention à la traversée des élèves</a:t>
            </a:r>
          </a:p>
          <a:p>
            <a:r>
              <a:rPr lang="fr-FR" dirty="0"/>
              <a:t>Sécurisation : portes hall fermées sauf au moment des entrées / sorties massives des élèves</a:t>
            </a:r>
          </a:p>
          <a:p>
            <a:r>
              <a:rPr lang="fr-FR" dirty="0"/>
              <a:t>Exercices évacuations incendie et confinement (terroriste / </a:t>
            </a:r>
            <a:r>
              <a:rPr lang="fr-FR" dirty="0" smtClean="0"/>
              <a:t>météorologique) </a:t>
            </a:r>
            <a:r>
              <a:rPr lang="fr-FR" dirty="0"/>
              <a:t>le jeudi </a:t>
            </a:r>
            <a:r>
              <a:rPr lang="fr-FR" dirty="0" smtClean="0"/>
              <a:t>10 </a:t>
            </a:r>
            <a:r>
              <a:rPr lang="fr-FR" dirty="0"/>
              <a:t>&amp; le vendredi </a:t>
            </a:r>
            <a:r>
              <a:rPr lang="fr-FR" dirty="0" smtClean="0"/>
              <a:t>11 </a:t>
            </a:r>
            <a:r>
              <a:rPr lang="fr-FR" dirty="0"/>
              <a:t>septembre</a:t>
            </a:r>
          </a:p>
        </p:txBody>
      </p:sp>
    </p:spTree>
    <p:extLst>
      <p:ext uri="{BB962C8B-B14F-4D97-AF65-F5344CB8AC3E}">
        <p14:creationId xmlns:p14="http://schemas.microsoft.com/office/powerpoint/2010/main" val="1002168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Suivi scolaire &amp; administratif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ENT : espace numérique de travail. Adresse : </a:t>
            </a:r>
            <a:r>
              <a:rPr lang="fr-FR" dirty="0">
                <a:hlinkClick r:id="rId2"/>
              </a:rPr>
              <a:t>https://anna-garcin-mayade-pontgibaud.ent.auvergnerhonealpes.fr/</a:t>
            </a:r>
            <a:r>
              <a:rPr lang="fr-FR" dirty="0"/>
              <a:t> (Chrome, Mozilla Firefox)</a:t>
            </a:r>
          </a:p>
          <a:p>
            <a:pPr lvl="1"/>
            <a:r>
              <a:rPr lang="fr-FR" dirty="0"/>
              <a:t>Accès public : sans code et identifiant. Accueil établissement : informations diverses, menu, photos, AS, FSE, </a:t>
            </a:r>
            <a:r>
              <a:rPr lang="fr-FR" dirty="0" err="1"/>
              <a:t>Ass</a:t>
            </a:r>
            <a:r>
              <a:rPr lang="fr-FR" dirty="0"/>
              <a:t> sociale, </a:t>
            </a:r>
            <a:r>
              <a:rPr lang="fr-FR" dirty="0" err="1"/>
              <a:t>Inf</a:t>
            </a:r>
            <a:r>
              <a:rPr lang="fr-FR" dirty="0"/>
              <a:t>, CDI,…</a:t>
            </a:r>
          </a:p>
          <a:p>
            <a:pPr lvl="1"/>
            <a:r>
              <a:rPr lang="fr-FR" dirty="0"/>
              <a:t>Accès individuel : valider l’accès par « Elève ou parent avec </a:t>
            </a:r>
            <a:r>
              <a:rPr lang="fr-FR" dirty="0" err="1"/>
              <a:t>EduConnect</a:t>
            </a:r>
            <a:r>
              <a:rPr lang="fr-FR" dirty="0"/>
              <a:t> » : 1 code individuel par parent (différent des élèves) : accès notes, cahier de texte, abs &amp; retards, messagerie, Onglet Scolarité : Sacoche (compétences)</a:t>
            </a:r>
          </a:p>
          <a:p>
            <a:r>
              <a:rPr lang="fr-FR" dirty="0" err="1"/>
              <a:t>Téléservices</a:t>
            </a:r>
            <a:r>
              <a:rPr lang="fr-FR" dirty="0"/>
              <a:t> : scolarité administrative : fiches renseignements, bourses collèges/lycées, LSU &amp; diplômes (PSC1, ASSN, ASSR), paiement en ligne pension/1/2 pension. Adresse : </a:t>
            </a:r>
            <a:r>
              <a:rPr lang="fr-FR" dirty="0">
                <a:hlinkClick r:id="rId3"/>
              </a:rPr>
              <a:t>https://</a:t>
            </a:r>
            <a:r>
              <a:rPr lang="fr-FR" dirty="0" smtClean="0">
                <a:hlinkClick r:id="rId3"/>
              </a:rPr>
              <a:t>educonnect.education.gouv.fr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345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Adresse ENT : </a:t>
            </a:r>
            <a:r>
              <a:rPr lang="fr-FR" dirty="0">
                <a:hlinkClick r:id="rId2"/>
              </a:rPr>
              <a:t>https://anna-garcin-mayade-pontgibaud.ent.auvergnerhonealpes.fr/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11125" y="1825625"/>
            <a:ext cx="356975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56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Calendrier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Jeudi 17 </a:t>
            </a:r>
            <a:r>
              <a:rPr lang="fr-FR" dirty="0" smtClean="0"/>
              <a:t>septembre: </a:t>
            </a:r>
            <a:r>
              <a:rPr lang="fr-FR" dirty="0"/>
              <a:t>photos de </a:t>
            </a:r>
            <a:r>
              <a:rPr lang="fr-FR" dirty="0" smtClean="0"/>
              <a:t>classe</a:t>
            </a:r>
          </a:p>
          <a:p>
            <a:r>
              <a:rPr lang="fr-FR" dirty="0"/>
              <a:t>Courant </a:t>
            </a:r>
            <a:r>
              <a:rPr lang="fr-FR" dirty="0" smtClean="0"/>
              <a:t>septembre-octobre </a:t>
            </a:r>
            <a:r>
              <a:rPr lang="fr-FR" dirty="0"/>
              <a:t>: entretiens individuels avec </a:t>
            </a:r>
            <a:r>
              <a:rPr lang="fr-FR" dirty="0" smtClean="0"/>
              <a:t>principal</a:t>
            </a:r>
          </a:p>
          <a:p>
            <a:r>
              <a:rPr lang="fr-FR" dirty="0" smtClean="0"/>
              <a:t>Du </a:t>
            </a:r>
            <a:r>
              <a:rPr lang="fr-FR" dirty="0" smtClean="0"/>
              <a:t>28/09 </a:t>
            </a:r>
            <a:r>
              <a:rPr lang="fr-FR" dirty="0"/>
              <a:t>au </a:t>
            </a:r>
            <a:r>
              <a:rPr lang="fr-FR" dirty="0" smtClean="0"/>
              <a:t>2/10</a:t>
            </a:r>
            <a:r>
              <a:rPr lang="fr-FR" dirty="0" smtClean="0"/>
              <a:t>: </a:t>
            </a:r>
            <a:r>
              <a:rPr lang="fr-FR" dirty="0"/>
              <a:t>élections des délégués de classe &amp; </a:t>
            </a:r>
            <a:r>
              <a:rPr lang="fr-FR" dirty="0" err="1" smtClean="0"/>
              <a:t>écodélégués</a:t>
            </a:r>
            <a:endParaRPr lang="fr-FR" dirty="0"/>
          </a:p>
          <a:p>
            <a:r>
              <a:rPr lang="fr-FR" dirty="0"/>
              <a:t>Vendredi </a:t>
            </a:r>
            <a:r>
              <a:rPr lang="fr-FR" dirty="0" smtClean="0"/>
              <a:t>9 </a:t>
            </a:r>
            <a:r>
              <a:rPr lang="fr-FR" dirty="0"/>
              <a:t>octobre : élection représentants parents </a:t>
            </a:r>
            <a:r>
              <a:rPr lang="fr-FR" dirty="0" smtClean="0"/>
              <a:t>CA</a:t>
            </a:r>
          </a:p>
          <a:p>
            <a:r>
              <a:rPr lang="fr-FR" dirty="0"/>
              <a:t>Courant septembre: intervention </a:t>
            </a:r>
            <a:r>
              <a:rPr lang="fr-FR" dirty="0" err="1"/>
              <a:t>COPsy</a:t>
            </a:r>
            <a:r>
              <a:rPr lang="fr-FR" dirty="0"/>
              <a:t> classes de 3° : voies d’orientation (2GT, 2Pro, CAP &amp; apprentissage</a:t>
            </a:r>
            <a:r>
              <a:rPr lang="fr-FR" dirty="0" smtClean="0"/>
              <a:t>)</a:t>
            </a:r>
            <a:endParaRPr lang="fr-FR" dirty="0"/>
          </a:p>
          <a:p>
            <a:r>
              <a:rPr lang="fr-FR" dirty="0" smtClean="0"/>
              <a:t>Mi-novembre : inscription DNB &amp; demande aménagements examen</a:t>
            </a:r>
            <a:endParaRPr lang="fr-FR" dirty="0"/>
          </a:p>
          <a:p>
            <a:r>
              <a:rPr lang="fr-FR" dirty="0" smtClean="0"/>
              <a:t>Du </a:t>
            </a:r>
            <a:r>
              <a:rPr lang="fr-FR" dirty="0" smtClean="0"/>
              <a:t>14 </a:t>
            </a:r>
            <a:r>
              <a:rPr lang="fr-FR" dirty="0" smtClean="0"/>
              <a:t>au </a:t>
            </a:r>
            <a:r>
              <a:rPr lang="fr-FR" dirty="0" smtClean="0"/>
              <a:t>18/12 </a:t>
            </a:r>
            <a:r>
              <a:rPr lang="fr-FR" dirty="0" smtClean="0"/>
              <a:t>: stage en entreprise, retour rapport </a:t>
            </a:r>
            <a:r>
              <a:rPr lang="fr-FR" dirty="0" smtClean="0"/>
              <a:t>15/01/2027</a:t>
            </a:r>
            <a:endParaRPr lang="fr-FR" dirty="0" smtClean="0"/>
          </a:p>
          <a:p>
            <a:r>
              <a:rPr lang="fr-FR" dirty="0"/>
              <a:t>Vendredi </a:t>
            </a:r>
            <a:r>
              <a:rPr lang="fr-FR" dirty="0" smtClean="0"/>
              <a:t>15 </a:t>
            </a:r>
            <a:r>
              <a:rPr lang="fr-FR" dirty="0" smtClean="0"/>
              <a:t>janvier: </a:t>
            </a:r>
            <a:r>
              <a:rPr lang="fr-FR" dirty="0"/>
              <a:t>fin 1</a:t>
            </a:r>
            <a:r>
              <a:rPr lang="fr-FR" baseline="30000" dirty="0"/>
              <a:t>er</a:t>
            </a:r>
            <a:r>
              <a:rPr lang="fr-FR" dirty="0"/>
              <a:t> </a:t>
            </a:r>
            <a:r>
              <a:rPr lang="fr-FR" dirty="0" smtClean="0"/>
              <a:t>semestre puis conseils de classe &amp; rencontres parents-professeurs </a:t>
            </a:r>
            <a:r>
              <a:rPr lang="fr-FR" dirty="0" smtClean="0"/>
              <a:t>(28/01</a:t>
            </a:r>
            <a:r>
              <a:rPr lang="fr-FR" dirty="0" smtClean="0"/>
              <a:t>)</a:t>
            </a:r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325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DNB : diplôme national du brevet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Réforme 2026 </a:t>
            </a:r>
            <a:r>
              <a:rPr lang="fr-FR" dirty="0"/>
              <a:t>: toutes les notes </a:t>
            </a:r>
            <a:r>
              <a:rPr lang="fr-FR" dirty="0" smtClean="0"/>
              <a:t>de </a:t>
            </a:r>
            <a:r>
              <a:rPr lang="fr-FR" dirty="0"/>
              <a:t>l’année de 3</a:t>
            </a:r>
            <a:r>
              <a:rPr lang="fr-FR" baseline="30000" dirty="0"/>
              <a:t>ème</a:t>
            </a:r>
            <a:endParaRPr lang="fr-FR" dirty="0"/>
          </a:p>
          <a:p>
            <a:pPr lvl="1"/>
            <a:r>
              <a:rPr lang="fr-FR" dirty="0"/>
              <a:t>+ </a:t>
            </a:r>
            <a:r>
              <a:rPr lang="fr-FR" dirty="0" smtClean="0"/>
              <a:t>moyenne </a:t>
            </a:r>
            <a:r>
              <a:rPr lang="fr-FR" dirty="0"/>
              <a:t>: </a:t>
            </a:r>
            <a:r>
              <a:rPr lang="fr-FR" dirty="0" smtClean="0"/>
              <a:t>latin, </a:t>
            </a:r>
            <a:r>
              <a:rPr lang="fr-FR" dirty="0" smtClean="0"/>
              <a:t>LCE, chorale</a:t>
            </a:r>
            <a:endParaRPr lang="fr-FR" dirty="0"/>
          </a:p>
          <a:p>
            <a:r>
              <a:rPr lang="fr-FR" dirty="0" smtClean="0"/>
              <a:t>Epreuves </a:t>
            </a:r>
            <a:r>
              <a:rPr lang="fr-FR" dirty="0"/>
              <a:t>terminales </a:t>
            </a:r>
            <a:r>
              <a:rPr lang="fr-FR" dirty="0" smtClean="0"/>
              <a:t>coefficient 2 chacune: </a:t>
            </a:r>
            <a:endParaRPr lang="fr-FR" dirty="0"/>
          </a:p>
          <a:p>
            <a:pPr lvl="1"/>
            <a:r>
              <a:rPr lang="fr-FR" dirty="0"/>
              <a:t>ORAL, </a:t>
            </a:r>
            <a:r>
              <a:rPr lang="fr-FR" dirty="0" smtClean="0"/>
              <a:t>20 </a:t>
            </a:r>
            <a:r>
              <a:rPr lang="fr-FR" dirty="0"/>
              <a:t>pts, 5 mn présentation &amp; 10 mn échange avec jury</a:t>
            </a:r>
          </a:p>
          <a:p>
            <a:pPr lvl="2"/>
            <a:r>
              <a:rPr lang="fr-FR" dirty="0"/>
              <a:t>Oral blanc </a:t>
            </a:r>
            <a:r>
              <a:rPr lang="fr-FR" dirty="0" smtClean="0"/>
              <a:t>début-mi juin </a:t>
            </a:r>
            <a:r>
              <a:rPr lang="fr-FR" dirty="0" smtClean="0"/>
              <a:t>2027</a:t>
            </a:r>
            <a:endParaRPr lang="fr-FR" dirty="0"/>
          </a:p>
          <a:p>
            <a:pPr lvl="2"/>
            <a:r>
              <a:rPr lang="fr-FR" dirty="0"/>
              <a:t>Oral final fin juin : parcours avenir, PEAC, santé, </a:t>
            </a:r>
            <a:r>
              <a:rPr lang="fr-FR" dirty="0" smtClean="0"/>
              <a:t>citoyen</a:t>
            </a:r>
          </a:p>
          <a:p>
            <a:pPr lvl="1"/>
            <a:r>
              <a:rPr lang="fr-FR" dirty="0" smtClean="0"/>
              <a:t>Français écrit, 20 pts, 3h, grammaire, compréhension, dictée puis rédaction</a:t>
            </a:r>
          </a:p>
          <a:p>
            <a:pPr lvl="1"/>
            <a:r>
              <a:rPr lang="fr-FR" dirty="0" smtClean="0"/>
              <a:t>Mathématiques </a:t>
            </a:r>
            <a:r>
              <a:rPr lang="fr-FR" dirty="0"/>
              <a:t>et programmation, </a:t>
            </a:r>
            <a:r>
              <a:rPr lang="fr-FR" dirty="0" smtClean="0"/>
              <a:t>20 </a:t>
            </a:r>
            <a:r>
              <a:rPr lang="fr-FR" dirty="0"/>
              <a:t>pts, 2h</a:t>
            </a:r>
          </a:p>
          <a:p>
            <a:pPr lvl="1"/>
            <a:r>
              <a:rPr lang="fr-FR" dirty="0"/>
              <a:t>Histoire, géographie et EMC écrit, </a:t>
            </a:r>
            <a:r>
              <a:rPr lang="fr-FR" dirty="0" smtClean="0"/>
              <a:t>20 </a:t>
            </a:r>
            <a:r>
              <a:rPr lang="fr-FR" dirty="0"/>
              <a:t>pts, 2h</a:t>
            </a:r>
          </a:p>
          <a:p>
            <a:pPr lvl="1"/>
            <a:r>
              <a:rPr lang="fr-FR" dirty="0"/>
              <a:t>Sciences : 2/3 SVT, techno, PC, écrit, 2*30 mn</a:t>
            </a:r>
          </a:p>
          <a:p>
            <a:pPr lvl="1"/>
            <a:r>
              <a:rPr lang="fr-FR" dirty="0"/>
              <a:t>Brevet blanc : </a:t>
            </a:r>
            <a:r>
              <a:rPr lang="fr-FR" dirty="0" smtClean="0"/>
              <a:t>30 </a:t>
            </a:r>
            <a:r>
              <a:rPr lang="fr-FR" dirty="0" smtClean="0"/>
              <a:t>&amp; </a:t>
            </a:r>
            <a:r>
              <a:rPr lang="fr-FR" dirty="0" smtClean="0"/>
              <a:t>31 </a:t>
            </a:r>
            <a:r>
              <a:rPr lang="fr-FR" dirty="0" smtClean="0"/>
              <a:t>mars </a:t>
            </a:r>
            <a:r>
              <a:rPr lang="fr-FR" dirty="0" smtClean="0"/>
              <a:t>2027</a:t>
            </a:r>
            <a:endParaRPr lang="fr-FR" dirty="0" smtClean="0"/>
          </a:p>
          <a:p>
            <a:pPr lvl="1"/>
            <a:r>
              <a:rPr lang="fr-FR" dirty="0" smtClean="0"/>
              <a:t>Mentions : AB+12, B+14, TB+16, TB avec félicitations du jury + 18/20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9717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DNB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Autres évaluations pour DNB, fin de 3</a:t>
            </a:r>
            <a:r>
              <a:rPr lang="fr-FR" baseline="30000" dirty="0"/>
              <a:t>ème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PIX : évaluations compétences numériques</a:t>
            </a:r>
          </a:p>
          <a:p>
            <a:pPr lvl="1"/>
            <a:r>
              <a:rPr lang="fr-FR" dirty="0" err="1"/>
              <a:t>Evalangues</a:t>
            </a:r>
            <a:r>
              <a:rPr lang="fr-FR" dirty="0"/>
              <a:t> : évaluations compétences en anglais, sur informatique</a:t>
            </a:r>
          </a:p>
          <a:p>
            <a:pPr lvl="1"/>
            <a:r>
              <a:rPr lang="fr-FR" dirty="0"/>
              <a:t>ASSR, ASSN, </a:t>
            </a:r>
            <a:r>
              <a:rPr lang="fr-FR" dirty="0" smtClean="0"/>
              <a:t>PSC1</a:t>
            </a:r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Inscription </a:t>
            </a:r>
            <a:r>
              <a:rPr lang="fr-FR" dirty="0" smtClean="0"/>
              <a:t>DNB &amp; aménagement d’examen </a:t>
            </a:r>
            <a:r>
              <a:rPr lang="fr-FR" dirty="0"/>
              <a:t>: </a:t>
            </a:r>
            <a:r>
              <a:rPr lang="fr-FR" dirty="0" smtClean="0"/>
              <a:t>début décembre </a:t>
            </a:r>
            <a:r>
              <a:rPr lang="fr-FR" dirty="0" smtClean="0"/>
              <a:t>2026 </a:t>
            </a:r>
            <a:r>
              <a:rPr lang="fr-FR" dirty="0"/>
              <a:t>: donc URGENCE PIECE D’IDENTITE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1238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ORIENTATION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dirty="0"/>
              <a:t>Proposition mini stages : demi-journée ou journée d’intégration dans une classe de </a:t>
            </a:r>
            <a:r>
              <a:rPr lang="fr-FR" dirty="0" smtClean="0"/>
              <a:t>lycée : ENT, hall + JPO</a:t>
            </a:r>
            <a:endParaRPr lang="fr-FR" dirty="0"/>
          </a:p>
          <a:p>
            <a:r>
              <a:rPr lang="fr-FR" dirty="0"/>
              <a:t>Stage en entreprise : du </a:t>
            </a:r>
            <a:r>
              <a:rPr lang="fr-FR" dirty="0" smtClean="0"/>
              <a:t>14 </a:t>
            </a:r>
            <a:r>
              <a:rPr lang="fr-FR" dirty="0"/>
              <a:t>au </a:t>
            </a:r>
            <a:r>
              <a:rPr lang="fr-FR" dirty="0" smtClean="0"/>
              <a:t>18 </a:t>
            </a:r>
            <a:r>
              <a:rPr lang="fr-FR" dirty="0"/>
              <a:t>décembre </a:t>
            </a:r>
            <a:r>
              <a:rPr lang="fr-FR" dirty="0" smtClean="0"/>
              <a:t>2026 </a:t>
            </a:r>
            <a:r>
              <a:rPr lang="fr-FR" dirty="0"/>
              <a:t>: cf. conventions</a:t>
            </a:r>
          </a:p>
          <a:p>
            <a:pPr lvl="1"/>
            <a:r>
              <a:rPr lang="fr-FR" dirty="0"/>
              <a:t>À rechercher </a:t>
            </a:r>
            <a:r>
              <a:rPr lang="fr-FR" dirty="0" smtClean="0"/>
              <a:t>immédiatement</a:t>
            </a:r>
            <a:endParaRPr lang="fr-FR" dirty="0"/>
          </a:p>
          <a:p>
            <a:r>
              <a:rPr lang="fr-FR" b="1" dirty="0"/>
              <a:t>Les élèves et leurs familles doivent être activement impliqués dans la recherche et le choix des lieux du stage</a:t>
            </a:r>
            <a:r>
              <a:rPr lang="fr-FR" dirty="0"/>
              <a:t>. Les équipes pédagogiques sont à leur écoute pour permettre aux élèves de donner de donner du sens à ce moment d’observation du monde professionnel. </a:t>
            </a:r>
            <a:endParaRPr lang="fr-FR" dirty="0" smtClean="0"/>
          </a:p>
          <a:p>
            <a:r>
              <a:rPr lang="fr-FR" b="1" dirty="0"/>
              <a:t>Le stage concerne principalement les élèves de 3e, à partir de 14 ans</a:t>
            </a:r>
            <a:r>
              <a:rPr lang="fr-FR" dirty="0"/>
              <a:t>. Depuis 2019, la loi relative à la liberté de choisir son avenir professionnel autorise les élèves de moins de 14 ans, des classes de 4e ou de 3e, à effectuer leur séquence d’observation dans une entreprise régie par le droit privé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b="1" dirty="0"/>
              <a:t>D'une durée de 5 jours</a:t>
            </a:r>
            <a:r>
              <a:rPr lang="fr-FR" dirty="0"/>
              <a:t> consécutifs ou non, individuellement ou collectivement, </a:t>
            </a:r>
            <a:r>
              <a:rPr lang="fr-FR" b="1" dirty="0"/>
              <a:t>il est obligatoire pour tous les élèves de 3e</a:t>
            </a:r>
            <a:r>
              <a:rPr lang="fr-FR" dirty="0"/>
              <a:t>. Ce stage peut aussi être divisé en plusieurs périodes, de 3 jours puis de 2 jours par exemple.</a:t>
            </a:r>
          </a:p>
          <a:p>
            <a:r>
              <a:rPr lang="fr-FR" dirty="0"/>
              <a:t>À titre exceptionnel, les stages d'observation en milieu professionnel peuvent être envisagés dans des lieux éloignés de l'établissement d'enseignement ou du domicile de la famille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b="1" dirty="0"/>
              <a:t>Une convention obligatoire</a:t>
            </a:r>
            <a:r>
              <a:rPr lang="fr-FR" dirty="0"/>
              <a:t>, signée entre l'établissement et l'entreprise ou l'organisme d'accueil, détaille les conditions d'encadrement et de suivi de l'élève, et garantit les conditions de sécurité, conformément aux dispositions du code du travail.</a:t>
            </a:r>
          </a:p>
          <a:p>
            <a:r>
              <a:rPr lang="fr-FR" dirty="0"/>
              <a:t>Le stage de 3e est précédé d'un temps de préparation et suivi d'un temps d'exploitation ou de restitution. Les élèves peuvent s’y exprimer sur ce qu’ils y ont vu, et revenir sur leurs activités et leurs impressions.</a:t>
            </a:r>
          </a:p>
          <a:p>
            <a:pPr marL="0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029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Rapport de stage à faire pendant les vacances de Noël</a:t>
            </a:r>
          </a:p>
          <a:p>
            <a:r>
              <a:rPr lang="fr-FR" dirty="0" smtClean="0"/>
              <a:t>Rapport à </a:t>
            </a:r>
            <a:r>
              <a:rPr lang="fr-FR" dirty="0"/>
              <a:t>rendre </a:t>
            </a:r>
            <a:r>
              <a:rPr lang="fr-FR" dirty="0" smtClean="0"/>
              <a:t>15 </a:t>
            </a:r>
            <a:r>
              <a:rPr lang="fr-FR" dirty="0" smtClean="0"/>
              <a:t>janvier </a:t>
            </a:r>
            <a:r>
              <a:rPr lang="fr-FR" dirty="0" smtClean="0"/>
              <a:t>2027</a:t>
            </a:r>
            <a:endParaRPr lang="fr-FR" dirty="0" smtClean="0"/>
          </a:p>
          <a:p>
            <a:r>
              <a:rPr lang="fr-FR" dirty="0" smtClean="0"/>
              <a:t>18/20 Orientation : </a:t>
            </a:r>
            <a:r>
              <a:rPr lang="fr-FR" dirty="0" smtClean="0"/>
              <a:t>1</a:t>
            </a:r>
            <a:r>
              <a:rPr lang="fr-FR" baseline="30000" dirty="0" smtClean="0"/>
              <a:t>er</a:t>
            </a:r>
            <a:r>
              <a:rPr lang="fr-FR" dirty="0" smtClean="0"/>
              <a:t> février 2027</a:t>
            </a:r>
            <a:endParaRPr lang="fr-FR" dirty="0"/>
          </a:p>
          <a:p>
            <a:r>
              <a:rPr lang="fr-FR" dirty="0" smtClean="0"/>
              <a:t>Orientation </a:t>
            </a:r>
            <a:r>
              <a:rPr lang="fr-FR" dirty="0"/>
              <a:t>avec parents également : </a:t>
            </a:r>
          </a:p>
          <a:p>
            <a:pPr lvl="1"/>
            <a:r>
              <a:rPr lang="fr-FR" dirty="0"/>
              <a:t>Conseil </a:t>
            </a:r>
            <a:r>
              <a:rPr lang="fr-FR" dirty="0" smtClean="0"/>
              <a:t>mi-1</a:t>
            </a:r>
            <a:r>
              <a:rPr lang="fr-FR" dirty="0"/>
              <a:t>° </a:t>
            </a:r>
            <a:r>
              <a:rPr lang="fr-FR" dirty="0" smtClean="0"/>
              <a:t>semestre mi novembre</a:t>
            </a:r>
            <a:endParaRPr lang="fr-FR" dirty="0"/>
          </a:p>
          <a:p>
            <a:pPr lvl="1"/>
            <a:r>
              <a:rPr lang="fr-FR" dirty="0" smtClean="0"/>
              <a:t>Rencontre </a:t>
            </a:r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</a:t>
            </a:r>
            <a:r>
              <a:rPr lang="fr-FR" dirty="0" smtClean="0"/>
              <a:t>semestre </a:t>
            </a:r>
            <a:r>
              <a:rPr lang="fr-FR" dirty="0" smtClean="0"/>
              <a:t>28 </a:t>
            </a:r>
            <a:r>
              <a:rPr lang="fr-FR" dirty="0" smtClean="0"/>
              <a:t>janvier &amp; remise bulletins</a:t>
            </a:r>
          </a:p>
          <a:p>
            <a:pPr lvl="1"/>
            <a:r>
              <a:rPr lang="fr-FR" dirty="0" smtClean="0"/>
              <a:t>Orientation </a:t>
            </a:r>
            <a:r>
              <a:rPr lang="fr-FR" dirty="0"/>
              <a:t>concertée </a:t>
            </a:r>
            <a:r>
              <a:rPr lang="fr-FR" dirty="0" smtClean="0"/>
              <a:t>27, 29 avril </a:t>
            </a:r>
            <a:r>
              <a:rPr lang="fr-FR" dirty="0" smtClean="0"/>
              <a:t>et </a:t>
            </a:r>
            <a:r>
              <a:rPr lang="fr-FR" dirty="0" smtClean="0"/>
              <a:t>3 mai 2027.</a:t>
            </a:r>
            <a:endParaRPr lang="fr-FR" dirty="0"/>
          </a:p>
          <a:p>
            <a:pPr lvl="1"/>
            <a:r>
              <a:rPr lang="fr-FR" dirty="0"/>
              <a:t>COP : RDV cahier </a:t>
            </a:r>
            <a:r>
              <a:rPr lang="fr-FR" dirty="0" smtClean="0"/>
              <a:t>CPE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3764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SUIVI ADMINISTRATIF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Importance rigueur sur documents distribués</a:t>
            </a:r>
          </a:p>
          <a:p>
            <a:r>
              <a:rPr lang="fr-FR" dirty="0"/>
              <a:t>A redonner en temps et en heure </a:t>
            </a:r>
            <a:endParaRPr lang="fr-FR" dirty="0" smtClean="0"/>
          </a:p>
          <a:p>
            <a:r>
              <a:rPr lang="fr-FR" dirty="0" smtClean="0"/>
              <a:t>Se </a:t>
            </a:r>
            <a:r>
              <a:rPr lang="fr-FR" dirty="0"/>
              <a:t>connecter régulièrement : </a:t>
            </a:r>
          </a:p>
          <a:p>
            <a:pPr lvl="1"/>
            <a:r>
              <a:rPr lang="fr-FR" dirty="0"/>
              <a:t>Sacoche : </a:t>
            </a:r>
            <a:r>
              <a:rPr lang="fr-FR" dirty="0" smtClean="0"/>
              <a:t>compétences </a:t>
            </a:r>
            <a:r>
              <a:rPr lang="fr-FR" dirty="0"/>
              <a:t>pour </a:t>
            </a:r>
            <a:r>
              <a:rPr lang="fr-FR" dirty="0" smtClean="0"/>
              <a:t>cycle IV</a:t>
            </a:r>
            <a:endParaRPr lang="fr-FR" dirty="0"/>
          </a:p>
          <a:p>
            <a:pPr lvl="1"/>
            <a:r>
              <a:rPr lang="fr-FR" dirty="0" err="1" smtClean="0"/>
              <a:t>Téléservices</a:t>
            </a:r>
            <a:r>
              <a:rPr lang="fr-FR" dirty="0" smtClean="0"/>
              <a:t> </a:t>
            </a:r>
            <a:r>
              <a:rPr lang="fr-FR" dirty="0"/>
              <a:t>: parents &amp; </a:t>
            </a:r>
            <a:r>
              <a:rPr lang="fr-FR" dirty="0" smtClean="0"/>
              <a:t>élèves</a:t>
            </a:r>
            <a:endParaRPr lang="fr-FR" dirty="0"/>
          </a:p>
          <a:p>
            <a:pPr lvl="1"/>
            <a:r>
              <a:rPr lang="fr-FR" dirty="0"/>
              <a:t>ENT : </a:t>
            </a:r>
            <a:r>
              <a:rPr lang="fr-FR" dirty="0" smtClean="0"/>
              <a:t>accès par </a:t>
            </a:r>
            <a:r>
              <a:rPr lang="fr-FR" dirty="0" err="1" smtClean="0"/>
              <a:t>Educonnect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650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Planning plutôt léger pdt </a:t>
            </a:r>
            <a:r>
              <a:rPr lang="fr-FR" dirty="0" smtClean="0"/>
              <a:t>1</a:t>
            </a:r>
            <a:r>
              <a:rPr lang="fr-FR" baseline="30000" dirty="0" smtClean="0"/>
              <a:t>ere</a:t>
            </a:r>
            <a:r>
              <a:rPr lang="fr-FR" dirty="0" smtClean="0"/>
              <a:t> période</a:t>
            </a:r>
            <a:endParaRPr lang="fr-FR" dirty="0"/>
          </a:p>
          <a:p>
            <a:r>
              <a:rPr lang="fr-FR" dirty="0"/>
              <a:t>Puis accélération </a:t>
            </a:r>
            <a:r>
              <a:rPr lang="fr-FR" dirty="0" smtClean="0"/>
              <a:t>dès janvier: </a:t>
            </a:r>
            <a:r>
              <a:rPr lang="fr-FR" dirty="0"/>
              <a:t>orientation &amp; DNB</a:t>
            </a:r>
          </a:p>
          <a:p>
            <a:r>
              <a:rPr lang="fr-FR" dirty="0"/>
              <a:t>Orientation toute bouclée ½ mai maximum</a:t>
            </a:r>
          </a:p>
          <a:p>
            <a:r>
              <a:rPr lang="fr-FR" dirty="0"/>
              <a:t>Fin notes </a:t>
            </a:r>
            <a:r>
              <a:rPr lang="fr-FR" dirty="0" smtClean="0"/>
              <a:t>fin mai pour </a:t>
            </a:r>
            <a:r>
              <a:rPr lang="fr-FR" dirty="0"/>
              <a:t>orientation</a:t>
            </a:r>
          </a:p>
          <a:p>
            <a:r>
              <a:rPr lang="fr-FR" dirty="0"/>
              <a:t>Reste juin : préparation </a:t>
            </a:r>
            <a:r>
              <a:rPr lang="fr-FR" dirty="0" smtClean="0"/>
              <a:t>DNB.</a:t>
            </a:r>
            <a:endParaRPr lang="fr-FR" dirty="0"/>
          </a:p>
          <a:p>
            <a:r>
              <a:rPr lang="fr-FR" dirty="0"/>
              <a:t>Réponse lycée : </a:t>
            </a:r>
            <a:r>
              <a:rPr lang="fr-FR" dirty="0" smtClean="0"/>
              <a:t>avant DNB </a:t>
            </a:r>
            <a:r>
              <a:rPr lang="fr-FR" dirty="0"/>
              <a:t>: écouter les conseils (si non possible 2GT, voie pro taux pression important ex St Gervais-</a:t>
            </a:r>
            <a:r>
              <a:rPr lang="fr-FR" dirty="0" err="1"/>
              <a:t>Pontaumur</a:t>
            </a:r>
            <a:r>
              <a:rPr lang="fr-FR" dirty="0"/>
              <a:t>, apprentissage oui mais vœux scolaires en parallèle</a:t>
            </a:r>
            <a:r>
              <a:rPr lang="fr-FR" dirty="0" smtClean="0"/>
              <a:t>) : bourses lycées, </a:t>
            </a:r>
            <a:r>
              <a:rPr lang="fr-FR" dirty="0" err="1" smtClean="0"/>
              <a:t>téléinscriptions</a:t>
            </a:r>
            <a:r>
              <a:rPr lang="fr-FR" dirty="0" smtClean="0"/>
              <a:t> + s/place : pas vacances immédiates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1087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Questions diverses parents</a:t>
            </a:r>
          </a:p>
          <a:p>
            <a:r>
              <a:rPr lang="fr-FR" dirty="0"/>
              <a:t>Conseils : </a:t>
            </a:r>
          </a:p>
          <a:p>
            <a:pPr lvl="1"/>
            <a:r>
              <a:rPr lang="fr-FR" dirty="0"/>
              <a:t>Pas de stress</a:t>
            </a:r>
          </a:p>
          <a:p>
            <a:pPr lvl="1"/>
            <a:r>
              <a:rPr lang="fr-FR" dirty="0"/>
              <a:t>Du travail régulier et approfondi</a:t>
            </a:r>
          </a:p>
          <a:p>
            <a:pPr lvl="1"/>
            <a:r>
              <a:rPr lang="fr-FR" dirty="0"/>
              <a:t>Pas l’année à avoir </a:t>
            </a:r>
            <a:r>
              <a:rPr lang="fr-FR" dirty="0" err="1"/>
              <a:t>pb</a:t>
            </a:r>
            <a:r>
              <a:rPr lang="fr-FR" dirty="0"/>
              <a:t> de discipline, sanctions,… : dans dossier scolaire pendant un an : donc dans dossier pour le lycée.</a:t>
            </a:r>
          </a:p>
          <a:p>
            <a:pPr lvl="1"/>
            <a:r>
              <a:rPr lang="fr-FR" dirty="0"/>
              <a:t>On est là pour vous aider &amp; vous accompagner : </a:t>
            </a:r>
            <a:r>
              <a:rPr lang="fr-FR" dirty="0" smtClean="0"/>
              <a:t>professeurs </a:t>
            </a:r>
            <a:r>
              <a:rPr lang="fr-FR" dirty="0"/>
              <a:t>principaux, COP, CPE et </a:t>
            </a:r>
            <a:r>
              <a:rPr lang="fr-FR" dirty="0" smtClean="0"/>
              <a:t>principal</a:t>
            </a:r>
          </a:p>
          <a:p>
            <a:r>
              <a:rPr lang="fr-FR" dirty="0"/>
              <a:t>Merci de </a:t>
            </a:r>
            <a:r>
              <a:rPr lang="fr-FR"/>
              <a:t>votre </a:t>
            </a:r>
            <a:r>
              <a:rPr lang="fr-FR" smtClean="0"/>
              <a:t>attention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7212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982</Words>
  <Application>Microsoft Office PowerPoint</Application>
  <PresentationFormat>Grand écran</PresentationFormat>
  <Paragraphs>100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Thème Office</vt:lpstr>
      <vt:lpstr>Réunion parents-professeurs</vt:lpstr>
      <vt:lpstr>Personnels</vt:lpstr>
      <vt:lpstr>Effectifs</vt:lpstr>
      <vt:lpstr>EDT définitifs &amp; individualisés  depuis 14/09/2026</vt:lpstr>
      <vt:lpstr>Sécurité</vt:lpstr>
      <vt:lpstr>Suivi scolaire &amp; administratif</vt:lpstr>
      <vt:lpstr>Adresse ENT : https://anna-garcin-mayade-pontgibaud.ent.auvergnerhonealpes.fr/</vt:lpstr>
      <vt:lpstr>Calendrier</vt:lpstr>
      <vt:lpstr>DNB : diplôme national du brevet</vt:lpstr>
      <vt:lpstr>DNB</vt:lpstr>
      <vt:lpstr>ORIENTATION</vt:lpstr>
      <vt:lpstr>Présentation PowerPoint</vt:lpstr>
      <vt:lpstr>SUIVI ADMINISTRATIF</vt:lpstr>
      <vt:lpstr>Présentation PowerPoint</vt:lpstr>
      <vt:lpstr>Présentation PowerPoint</vt:lpstr>
    </vt:vector>
  </TitlesOfParts>
  <Company>CG63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parents-professeurs</dc:title>
  <dc:creator>principal</dc:creator>
  <cp:lastModifiedBy>principal</cp:lastModifiedBy>
  <cp:revision>101</cp:revision>
  <dcterms:created xsi:type="dcterms:W3CDTF">2021-09-17T12:42:47Z</dcterms:created>
  <dcterms:modified xsi:type="dcterms:W3CDTF">2026-09-14T15:17:49Z</dcterms:modified>
</cp:coreProperties>
</file>